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13"/>
  </p:notesMasterIdLst>
  <p:sldIdLst>
    <p:sldId id="348" r:id="rId3"/>
    <p:sldId id="282" r:id="rId4"/>
    <p:sldId id="340" r:id="rId5"/>
    <p:sldId id="341" r:id="rId6"/>
    <p:sldId id="342" r:id="rId7"/>
    <p:sldId id="344" r:id="rId8"/>
    <p:sldId id="317" r:id="rId9"/>
    <p:sldId id="345" r:id="rId10"/>
    <p:sldId id="346" r:id="rId11"/>
    <p:sldId id="336" r:id="rId12"/>
  </p:sldIdLst>
  <p:sldSz cx="12192000" cy="6858000"/>
  <p:notesSz cx="6735763" cy="986948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00"/>
    <a:srgbClr val="003300"/>
    <a:srgbClr val="33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D0DA-2272-4056-B082-25EE51D3FE0C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61C4-6926-46A6-825E-4983F9C7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1" y="213046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1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8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7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5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4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1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2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7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4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5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5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1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8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5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11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3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987" y="1412776"/>
            <a:ext cx="8424936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743200" algn="ctr"/>
              </a:tabLst>
            </a:pPr>
            <a:r>
              <a:rPr lang="en-US" sz="40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Luyện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từ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424" y="509824"/>
            <a:ext cx="10862458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743200" algn="ctr"/>
              </a:tabLst>
            </a:pPr>
            <a:r>
              <a:rPr lang="es-ES" sz="4000" b="1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Năm</a:t>
            </a:r>
            <a:r>
              <a:rPr lang="vi-VN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s-ES" sz="4000" b="1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4000" b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 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tháng 11 </a:t>
            </a:r>
            <a:r>
              <a:rPr lang="es-E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năm</a:t>
            </a:r>
            <a:r>
              <a:rPr lang="es-ES" sz="4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2021 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1504" y="2365395"/>
            <a:ext cx="8424936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743200" algn="ctr"/>
              </a:tabLst>
            </a:pP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nhiều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nghĩa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1344" y="3179901"/>
            <a:ext cx="10441159" cy="76944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500063" algn="l"/>
              </a:tabLst>
              <a:defRPr/>
            </a:pPr>
            <a:r>
              <a:rPr lang="en-US" altLang="en-US" sz="4400" b="1" i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và chuẩn bị bài tiếp theo.</a:t>
            </a:r>
            <a:endParaRPr lang="en-US" altLang="en-US" sz="44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1" b="65555"/>
          <a:stretch>
            <a:fillRect/>
          </a:stretch>
        </p:blipFill>
        <p:spPr bwMode="auto">
          <a:xfrm>
            <a:off x="465805" y="1085235"/>
            <a:ext cx="2200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067" y="3026926"/>
            <a:ext cx="259228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5805" y="2595126"/>
            <a:ext cx="22002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b="1" kern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  <p:extLst>
      <p:ext uri="{BB962C8B-B14F-4D97-AF65-F5344CB8AC3E}">
        <p14:creationId xmlns:p14="http://schemas.microsoft.com/office/powerpoint/2010/main" val="3436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1344" y="3914000"/>
            <a:ext cx="9793088" cy="2062103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0063" algn="l"/>
              </a:tabLst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vi-VN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-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Phân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biệt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được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nghĩa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gốc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và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nghĩa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chuyển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của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từ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nhiều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nghĩa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trong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một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số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câu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văn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0063" algn="l"/>
              </a:tabLst>
              <a:defRPr/>
            </a:pPr>
            <a:r>
              <a:rPr lang="vi-VN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- 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Đặt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câu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để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phân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biệt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nghĩa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của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các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từ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nhiều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nghĩa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là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động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từ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Segoe UI" pitchFamily="34" charset="0"/>
              </a:rPr>
              <a:t>.</a:t>
            </a:r>
            <a:endParaRPr kumimoji="0" lang="en-US" altLang="en-US" sz="3200" b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1" b="65555"/>
          <a:stretch>
            <a:fillRect/>
          </a:stretch>
        </p:blipFill>
        <p:spPr bwMode="auto">
          <a:xfrm>
            <a:off x="267232" y="1367046"/>
            <a:ext cx="2200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179901"/>
            <a:ext cx="32496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55840" y="2900571"/>
            <a:ext cx="309634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352" y="5976103"/>
            <a:ext cx="842493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A. HOẠT ĐỘNG THỰC HÀNH</a:t>
            </a:r>
            <a:endParaRPr lang="en-US" sz="2800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0987" y="1412776"/>
            <a:ext cx="8424936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743200" algn="ctr"/>
              </a:tabLst>
            </a:pPr>
            <a:r>
              <a:rPr lang="en-US" sz="4000" b="1" u="sng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Luyện từ và câu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1424" y="509824"/>
            <a:ext cx="10862458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743200" algn="ctr"/>
              </a:tabLst>
            </a:pPr>
            <a:r>
              <a:rPr lang="es-ES" sz="4000" b="1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Năm</a:t>
            </a:r>
            <a:r>
              <a:rPr lang="vi-VN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s-ES" sz="4000" b="1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ngày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4000" b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 </a:t>
            </a:r>
            <a:r>
              <a:rPr lang="es-ES" sz="4000" b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tháng 11 </a:t>
            </a:r>
            <a:r>
              <a:rPr lang="es-E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năm</a:t>
            </a:r>
            <a:r>
              <a:rPr lang="es-ES" sz="4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2021 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9536" y="2092175"/>
            <a:ext cx="8424936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743200" algn="ctr"/>
              </a:tabLst>
            </a:pPr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Luyện tập về từ nhiều nghĩa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450" y="700678"/>
            <a:ext cx="111612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Tìm ở cột B lời giải nghĩa thích hợp cho từ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mỗi câu ở cột A và viết vào vở theo mẫu:</a:t>
            </a: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mg.loigiaihay.com/picture/2019/0930/7c-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17" y="2311032"/>
            <a:ext cx="9289032" cy="23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302" y="18997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FFFF00"/>
                </a:solidFill>
                <a:latin typeface="+mj-lt"/>
              </a:rPr>
              <a:t>    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1 - </a:t>
            </a:r>
            <a:r>
              <a:rPr lang="vi-VN" sz="3600" dirty="0" smtClean="0">
                <a:solidFill>
                  <a:srgbClr val="FFFF00"/>
                </a:solidFill>
                <a:latin typeface="+mj-lt"/>
              </a:rPr>
              <a:t>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606" y="263052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</a:t>
            </a:r>
            <a:endParaRPr lang="en-US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004" y="2880700"/>
            <a:ext cx="468052" cy="9701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70722" y="3331091"/>
            <a:ext cx="589334" cy="9905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93406" y="3507690"/>
            <a:ext cx="566952" cy="87266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70722" y="2880700"/>
            <a:ext cx="589636" cy="10875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5309" y="350319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3 - a</a:t>
            </a: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773" y="432163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4 - b</a:t>
            </a: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268" y="260648"/>
            <a:ext cx="11699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 </a:t>
            </a:r>
            <a:r>
              <a:rPr lang="vi-VN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câu nào dưới đây được dùng với 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 gốc: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Bác Lê lội ruộng nhiều nên bị nước 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chân.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Cứ chiều chiều, Vũ lại nghe tiếng còi tàu vào cảng 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than.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Hôm nào cũng vậy, cả gia đình tôi cùng 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bữa cơm tối rất vui vẻ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752" y="3356992"/>
            <a:ext cx="648072" cy="669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C.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788" y="4555886"/>
            <a:ext cx="11220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+mj-lt"/>
              </a:rPr>
              <a:t>- </a:t>
            </a:r>
            <a:r>
              <a:rPr lang="vi-VN" sz="3600" b="1" dirty="0" smtClean="0">
                <a:solidFill>
                  <a:srgbClr val="FFFF00"/>
                </a:solidFill>
                <a:latin typeface="+mj-lt"/>
              </a:rPr>
              <a:t>Ăn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+mj-lt"/>
              </a:rPr>
              <a:t>chỉ hoạt động đưa thức ăn vào miệng của người hoặc động vật.</a:t>
            </a:r>
            <a:br>
              <a:rPr lang="vi-VN" sz="3600" b="1" dirty="0">
                <a:solidFill>
                  <a:srgbClr val="FFFF00"/>
                </a:solidFill>
                <a:latin typeface="+mj-lt"/>
              </a:rPr>
            </a:br>
            <a:endParaRPr lang="en-US" sz="36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71664" y="596415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59896" y="554865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ghĩa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360" y="404664"/>
            <a:ext cx="1152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để phân biệt các nghĩa của từ 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từ 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60" y="1700808"/>
            <a:ext cx="11521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có từ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đi:</a:t>
            </a:r>
          </a:p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Mang nghĩa 1: tự di chuyển bằng bàn chân.</a:t>
            </a:r>
          </a:p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Mang nghĩa 2: mang (xỏ) vào chân hoặc tay để che, giữ.</a:t>
            </a:r>
          </a:p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có từ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đứng:</a:t>
            </a:r>
          </a:p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Mang nghĩa 1: ở tư thế thân thẳng, chân đặt trên mặt nền.</a:t>
            </a:r>
          </a:p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Mang nghĩa 2: ngừng chuyển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860" y="260648"/>
            <a:ext cx="93610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có từ 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1: tự di chuyển bằng bàn chân</a:t>
            </a: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2: mang (xỏ) vào chân hoặc tay để che, giữ</a:t>
            </a: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có từ 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1: ở tư thế thân thẳng, chân đặt trên mặt nền</a:t>
            </a: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2: ngừng chuyển </a:t>
            </a:r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432" y="1052736"/>
            <a:ext cx="730937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Em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đi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học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 /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Em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bé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đang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tập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đi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 / …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960562" y="2029144"/>
            <a:ext cx="730937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Trời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rét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em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đi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tất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cho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khỏi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lạnh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chân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6380" y="3871142"/>
            <a:ext cx="730937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Bạn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Hùng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đứng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cạnh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bạn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Thắng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996380" y="5154295"/>
            <a:ext cx="730937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Hôm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nay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trời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đứng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36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gió</a:t>
            </a:r>
            <a:r>
              <a:rPr lang="es-ES" sz="3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57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384" y="341758"/>
            <a:ext cx="633670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3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* VẬN DỤNG  VÀ SÁNG TẠO: 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349263" y="664347"/>
            <a:ext cx="11246990" cy="127364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chơi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Hái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hoa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dân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chủ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endParaRPr lang="en-US" sz="3600" b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286" y="1937993"/>
            <a:ext cx="5242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Nội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 dung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luật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chơi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sau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726" y="2553809"/>
            <a:ext cx="116129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Calibri"/>
              </a:rPr>
              <a:t>*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Trên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màn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xuất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hiện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 2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lượt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bông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hoa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mỗi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lượt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3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bông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hoa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Ẩn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mỗi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bông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hoa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hỏi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liên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đến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TỪ NHIỀU NGHĨA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tham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gia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quyền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hái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bất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kì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bông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hoa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muốn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cần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hái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hoa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theo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tự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).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hỏi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xuất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hiện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quyền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suy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nghĩ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khoảng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5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giây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hết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thời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gian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mà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trả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lời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hoặc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trả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lời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sai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quyền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trả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lời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thuộc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Nếu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trả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lời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đúng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nhận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tràng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pháo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tay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chúc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mừng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cả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lớp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Chúc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công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!     </a:t>
            </a:r>
            <a:endParaRPr lang="en-US" sz="3200" b="1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m hoa cẩm tú cầu trên đỉnh Mẫu Sơn - VnExpress Du lị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79"/>
            <a:ext cx="3014700" cy="22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089" y="2562300"/>
            <a:ext cx="3943151" cy="27546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nào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miệng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mang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nghĩa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gốc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?</a:t>
            </a:r>
          </a:p>
          <a:p>
            <a:pPr algn="just">
              <a:spcBef>
                <a:spcPts val="300"/>
              </a:spcBef>
            </a:pP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1.</a:t>
            </a:r>
            <a:r>
              <a:rPr lang="vi-VN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Em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bé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cái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miệng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rất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xinh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2.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Chiếc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áo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bị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rách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miệng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túi</a:t>
            </a:r>
            <a:endParaRPr lang="en-US" sz="2800" dirty="0" smtClean="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75" y="4502726"/>
            <a:ext cx="3700917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14" y="568524"/>
            <a:ext cx="3638921" cy="22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14807" y="2845341"/>
            <a:ext cx="3440403" cy="22467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Trong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các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sau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nào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mang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nghĩa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/>
                <a:ea typeface="Calibri"/>
              </a:rPr>
              <a:t>chuyển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?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ea typeface="Calibri"/>
              </a:rPr>
              <a:t>m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ắt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huyền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mắt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bồ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câu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mắt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biếc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mắt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nâu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mắt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lưới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endParaRPr lang="en-US" sz="2800" dirty="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5240" y="4619313"/>
            <a:ext cx="3638921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635770"/>
            <a:ext cx="3285626" cy="218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30144" y="2970104"/>
            <a:ext cx="3757414" cy="193899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LƯNG  </a:t>
            </a:r>
            <a:r>
              <a:rPr 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endParaRPr lang="vi-V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7540" y="4661223"/>
            <a:ext cx="3757414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vi-VN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00612 -0.5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0677 -0.550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1589 -0.571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3550518"/>
            <a:ext cx="3672408" cy="295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346" y="813192"/>
            <a:ext cx="4104455" cy="181588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rgbClr val="FFFF00"/>
                </a:solidFill>
              </a:rPr>
              <a:t>Đóng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trong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đóng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đinh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là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nghĩa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gốc.Bạn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hãy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tìm</a:t>
            </a:r>
            <a:r>
              <a:rPr lang="en-US" sz="2800" dirty="0" smtClean="0">
                <a:solidFill>
                  <a:prstClr val="white"/>
                </a:solidFill>
              </a:rPr>
              <a:t>  3 </a:t>
            </a:r>
            <a:r>
              <a:rPr lang="en-US" sz="2800" dirty="0" err="1" smtClean="0">
                <a:solidFill>
                  <a:prstClr val="white"/>
                </a:solidFill>
              </a:rPr>
              <a:t>từ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đóng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mang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nghĩa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chuyển</a:t>
            </a:r>
            <a:r>
              <a:rPr lang="en-US" sz="2800" dirty="0" smtClean="0">
                <a:solidFill>
                  <a:prstClr val="white"/>
                </a:solidFill>
              </a:rPr>
              <a:t> ( </a:t>
            </a:r>
            <a:r>
              <a:rPr lang="en-US" sz="2800" dirty="0" err="1" smtClean="0">
                <a:solidFill>
                  <a:prstClr val="white"/>
                </a:solidFill>
              </a:rPr>
              <a:t>Ví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dụ</a:t>
            </a:r>
            <a:r>
              <a:rPr lang="en-US" sz="2800" dirty="0" smtClean="0">
                <a:solidFill>
                  <a:prstClr val="white"/>
                </a:solidFill>
              </a:rPr>
              <a:t>: </a:t>
            </a:r>
            <a:r>
              <a:rPr lang="en-US" sz="2800" dirty="0" err="1" smtClean="0">
                <a:solidFill>
                  <a:prstClr val="white"/>
                </a:solidFill>
              </a:rPr>
              <a:t>đóng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dấu</a:t>
            </a:r>
            <a:r>
              <a:rPr lang="en-US" sz="2800" dirty="0" smtClean="0">
                <a:solidFill>
                  <a:prstClr val="white"/>
                </a:solidFill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367" y="300712"/>
            <a:ext cx="3840411" cy="34163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8" y="3717032"/>
            <a:ext cx="3472538" cy="28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79800" y="407035"/>
            <a:ext cx="3804431" cy="304698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800" y="591701"/>
            <a:ext cx="3873071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793123"/>
            <a:ext cx="3357356" cy="279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14506" y="222369"/>
            <a:ext cx="3552056" cy="2246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6922" y="328283"/>
            <a:ext cx="3552056" cy="22467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(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286 0.43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419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01003 0.4668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80F5914-EC97-457A-AB68-6A1F7393C86D}"/>
  <p:tag name="ISPRING_RESOURCE_FOLDER" val="C:\Users\Administrator\Desktop\Chuẩn \"/>
  <p:tag name="ISPRING_PRESENTATION_PATH" val="C:\Users\Administrator\Desktop\Chuẩn .pptx"/>
  <p:tag name="ISPRING_PROJECT_VERSION" val="9.3"/>
  <p:tag name="ISPRING_PROJECT_FOLDER_UPDATED" val="1"/>
  <p:tag name="ISPRING_SCREEN_RECS_UPDATED" val="C:\Users\Administrator\Desktop\Chuẩn \"/>
  <p:tag name="ISPRING_RESOURCE_PATHS_HASH_PRESENTER" val="feaf6d5530262f9dabe49b1eae9595fc4664ff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648</Words>
  <Application>Microsoft Office PowerPoint</Application>
  <PresentationFormat>Custom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421</cp:revision>
  <cp:lastPrinted>2020-04-15T15:27:31Z</cp:lastPrinted>
  <dcterms:created xsi:type="dcterms:W3CDTF">2020-04-10T16:13:48Z</dcterms:created>
  <dcterms:modified xsi:type="dcterms:W3CDTF">2021-11-04T02:33:17Z</dcterms:modified>
</cp:coreProperties>
</file>